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4" r:id="rId17"/>
    <p:sldId id="292" r:id="rId18"/>
    <p:sldId id="293" r:id="rId19"/>
  </p:sldIdLst>
  <p:sldSz cx="12192000" cy="6858000"/>
  <p:notesSz cx="6858000" cy="9144000"/>
  <p:photoAlbum showCaptions="1" layout="1pic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21" autoAdjust="0"/>
    <p:restoredTop sz="94700" autoAdjust="0"/>
  </p:normalViewPr>
  <p:slideViewPr>
    <p:cSldViewPr snapToGrid="0">
      <p:cViewPr varScale="1">
        <p:scale>
          <a:sx n="78" d="100"/>
          <a:sy n="78" d="100"/>
        </p:scale>
        <p:origin x="69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52C72A-A5CD-4808-8675-7B93457350C2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EB3CD1-4804-49D4-9E6E-E82F47B2A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033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B3CD1-4804-49D4-9E6E-E82F47B2A05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229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B3CD1-4804-49D4-9E6E-E82F47B2A05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85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B3CD1-4804-49D4-9E6E-E82F47B2A05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07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DAC17-D4C2-2D26-A2A8-FB2B1F420C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5FB736-8F07-E0B4-E0B1-53F6E139C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91F5A0-84EC-1DB1-BAFC-16F83F999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3103C-DC31-43D7-B26D-D79361C8EC9A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E0933-4D27-A8C9-36B9-A3B5F7A70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D3107-79B9-551C-03F4-511F48AFA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E508B-2690-43B4-A2B2-ECF612534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347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E7AFB-9658-AEF6-AC0F-6914A1009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F891B-CE45-5388-6F30-7ADFA6CAAB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FD01E-C28C-8AAF-732E-3143C0828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3103C-DC31-43D7-B26D-D79361C8EC9A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51FE2-57B6-CF45-717F-1C1ED88EC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B4B66-1F15-2C7B-306C-34AF7A90A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E508B-2690-43B4-A2B2-ECF612534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79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E72D8-A60A-C485-64DE-E10E36592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1887F5-2020-9B63-ECD7-85CCC223D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86AFEA-A55A-4F7B-FB0A-5AA47FFEF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3103C-DC31-43D7-B26D-D79361C8EC9A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5A565-D58F-6DB1-E703-4A404CE6C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C13BF2-E251-DE96-BBA2-E31EF81C0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E508B-2690-43B4-A2B2-ECF612534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852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A9F54-F163-381A-6E28-3AF44983F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4027A-D39F-2BC3-EF38-7AE436819F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91DEC3-D998-C7D2-615D-75F55E516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692470-B85D-14EA-0078-888BD4068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3103C-DC31-43D7-B26D-D79361C8EC9A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4B6F05-966D-FB57-FC5A-1C04F91B4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7094BC-0CAD-C5E2-E6A0-34879B73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E508B-2690-43B4-A2B2-ECF612534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32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43B5A-D4B1-1DF2-FA5B-AC5500A9B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17385B-1712-2AA6-7B6C-4A2682429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59B7D2-692B-DAAA-6801-3B7A0817C3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A66AC9-CBFE-5C82-7B04-6B99E42EBE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AB8652-5D9E-E19E-5D81-A2FF1EDCBD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D7D19D-1F4B-51B0-B5E5-38FD2BD99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3103C-DC31-43D7-B26D-D79361C8EC9A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3B9E97-944F-967A-2025-58478A623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84A712-D7D1-C3EE-6D58-F39F42461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E508B-2690-43B4-A2B2-ECF612534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866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89E99-7A69-C94B-A891-AD7F5F60E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CA98B3-2247-DD41-EC2E-B34F154DC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3103C-DC31-43D7-B26D-D79361C8EC9A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C6147B-95AF-7DF3-3ED8-84D6FE5A3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6058B6-DC1F-A01F-1B46-F2801E934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E508B-2690-43B4-A2B2-ECF612534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136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DD5BF3-140F-036C-13A2-AB82A0C2C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3103C-DC31-43D7-B26D-D79361C8EC9A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F64B56-FD8C-488C-FCE3-66A8DD2BA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F6417C-DFF1-38B5-69A9-231EF924C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E508B-2690-43B4-A2B2-ECF612534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55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000D5-2638-9C92-B506-F32FF0869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11ED8-E232-A623-DE39-ED8DA2B60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7D980A-CCF2-DAE5-4EDC-2348BD7D13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DB3141-14CA-6E96-9292-97018C0EC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3103C-DC31-43D7-B26D-D79361C8EC9A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C36B38-62D4-EE2A-B47B-D5464A5EE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B8DAD8-0808-2F38-FFE6-9A06E95E8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E508B-2690-43B4-A2B2-ECF612534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112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A4DEC-D2CC-2341-9BE3-35438C02F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BE503E-CB6B-F903-F209-C8C7247E0A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120869-7E4C-EB9F-55E3-75B867EE7F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CCC0C5-1712-5653-B757-1BCEB516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3103C-DC31-43D7-B26D-D79361C8EC9A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585A43-578D-72A2-6321-293C9C0B1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A846E8-8D99-283F-2E4F-C627702AA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E508B-2690-43B4-A2B2-ECF612534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03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75C18-23ED-C901-E483-45B4E32D7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6F967B-1631-0537-7AB2-268F990637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531E6-37A6-E0D2-7E97-6F9348815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3103C-DC31-43D7-B26D-D79361C8EC9A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8B792-FE47-5DA9-62F9-FC58CFEFD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AB7D37-BD83-4986-E31A-5A6D890FF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E508B-2690-43B4-A2B2-ECF612534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016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FF0D96-B856-5C93-D888-59E7DC0789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097683-E516-8A17-880B-DBEA6B33D6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6A174-E200-6F27-C3DE-88A357521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3103C-DC31-43D7-B26D-D79361C8EC9A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3A2FE-AFF3-3049-0AB8-CF8F93676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30B20D-0BDD-B3F9-EEC9-A62322183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E508B-2690-43B4-A2B2-ECF612534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669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4AFF4F-2232-05AB-354E-2D8B39A96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01504A-687B-CC7B-119D-CB2A5C48A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62E3B-45B5-871C-55CB-BA87E5E914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3103C-DC31-43D7-B26D-D79361C8EC9A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82A32A-5041-816B-871A-083C0C650E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3C287-1E69-EFB3-B4D4-D6BCC80141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9E508B-2690-43B4-A2B2-ECF612534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6463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2.mp4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6.mp4"/><Relationship Id="rId1" Type="http://schemas.microsoft.com/office/2007/relationships/media" Target="../media/media16.mp4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7.mp4"/><Relationship Id="rId1" Type="http://schemas.microsoft.com/office/2007/relationships/media" Target="../media/media17.mp4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8.mp4"/><Relationship Id="rId1" Type="http://schemas.microsoft.com/office/2007/relationships/media" Target="../media/media18.mp4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99CA6-677C-B024-4730-23EEEFCD80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73625"/>
            <a:ext cx="9144000" cy="3220008"/>
          </a:xfrm>
        </p:spPr>
        <p:txBody>
          <a:bodyPr>
            <a:normAutofit/>
          </a:bodyPr>
          <a:lstStyle/>
          <a:p>
            <a:r>
              <a:rPr lang="en-US" dirty="0"/>
              <a:t>A Comprehensive Evaluation Inspection of AMC – WSG LLC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53E83B-2A93-1F68-342B-6ED1A6E73F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28613"/>
            <a:ext cx="9144000" cy="1655762"/>
          </a:xfrm>
        </p:spPr>
        <p:txBody>
          <a:bodyPr/>
          <a:lstStyle/>
          <a:p>
            <a:r>
              <a:rPr lang="en-US" dirty="0"/>
              <a:t>Inspector B. Benson</a:t>
            </a:r>
          </a:p>
          <a:p>
            <a:r>
              <a:rPr lang="en-US" dirty="0"/>
              <a:t>March 31, 2025</a:t>
            </a:r>
          </a:p>
          <a:p>
            <a:r>
              <a:rPr lang="en-US" dirty="0"/>
              <a:t>Ann Arbor, MI 48105</a:t>
            </a:r>
          </a:p>
        </p:txBody>
      </p:sp>
    </p:spTree>
    <p:extLst>
      <p:ext uri="{BB962C8B-B14F-4D97-AF65-F5344CB8AC3E}">
        <p14:creationId xmlns:p14="http://schemas.microsoft.com/office/powerpoint/2010/main" val="3484272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FD40058-5C91-9B89-D5FD-87E2AB70F1C0}"/>
              </a:ext>
            </a:extLst>
          </p:cNvPr>
          <p:cNvSpPr/>
          <p:nvPr/>
        </p:nvSpPr>
        <p:spPr>
          <a:xfrm>
            <a:off x="4038600" y="6210300"/>
            <a:ext cx="4114800" cy="3429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55000" lnSpcReduction="20000"/>
          </a:bodyPr>
          <a:lstStyle/>
          <a:p>
            <a:pPr algn="ctr"/>
            <a:r>
              <a:rPr lang="en-US" sz="2400" dirty="0"/>
              <a:t>Video img_3935.  Likely facing west, a view of Pond 2.  </a:t>
            </a:r>
          </a:p>
        </p:txBody>
      </p:sp>
      <p:pic>
        <p:nvPicPr>
          <p:cNvPr id="7" name="Video 6">
            <a:hlinkClick r:id="" action="ppaction://media"/>
            <a:extLst>
              <a:ext uri="{FF2B5EF4-FFF2-40B4-BE49-F238E27FC236}">
                <a16:creationId xmlns:a16="http://schemas.microsoft.com/office/drawing/2014/main" id="{7912A412-F726-0DDE-4D37-A0A0BB8DD6F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0" y="2286000"/>
            <a:ext cx="3048000" cy="2286000"/>
          </a:xfrm>
          <a:prstGeom prst="rect">
            <a:avLst/>
          </a:prstGeom>
        </p:spPr>
      </p:pic>
      <p:pic>
        <p:nvPicPr>
          <p:cNvPr id="2" name="IMG_3935">
            <a:hlinkClick r:id="" action="ppaction://media"/>
            <a:extLst>
              <a:ext uri="{FF2B5EF4-FFF2-40B4-BE49-F238E27FC236}">
                <a16:creationId xmlns:a16="http://schemas.microsoft.com/office/drawing/2014/main" id="{5CB2CE83-9F25-C9F0-7274-2A94F927F43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37075" y="304800"/>
            <a:ext cx="3169503" cy="563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594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1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D62C302-FC03-B213-C99B-B6AC44884678}"/>
              </a:ext>
            </a:extLst>
          </p:cNvPr>
          <p:cNvSpPr/>
          <p:nvPr/>
        </p:nvSpPr>
        <p:spPr>
          <a:xfrm>
            <a:off x="4038600" y="6210300"/>
            <a:ext cx="4114800" cy="3429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55000" lnSpcReduction="20000"/>
          </a:bodyPr>
          <a:lstStyle/>
          <a:p>
            <a:pPr algn="ctr"/>
            <a:r>
              <a:rPr lang="en-US" sz="2400" dirty="0"/>
              <a:t>Video img_3936.  Likely facing west, a view of Pond 3.  </a:t>
            </a:r>
          </a:p>
        </p:txBody>
      </p:sp>
      <p:pic>
        <p:nvPicPr>
          <p:cNvPr id="2" name="IMG_3936">
            <a:hlinkClick r:id="" action="ppaction://media"/>
            <a:extLst>
              <a:ext uri="{FF2B5EF4-FFF2-40B4-BE49-F238E27FC236}">
                <a16:creationId xmlns:a16="http://schemas.microsoft.com/office/drawing/2014/main" id="{2A2BA1F0-DBF4-BDFE-F941-48CD4D5AEEA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06595" y="684149"/>
            <a:ext cx="2909189" cy="517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77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5CA3B19-A5E6-3996-925C-3EC850E1F42F}"/>
              </a:ext>
            </a:extLst>
          </p:cNvPr>
          <p:cNvSpPr/>
          <p:nvPr/>
        </p:nvSpPr>
        <p:spPr>
          <a:xfrm>
            <a:off x="4038600" y="6210300"/>
            <a:ext cx="4114800" cy="3429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55000" lnSpcReduction="20000"/>
          </a:bodyPr>
          <a:lstStyle/>
          <a:p>
            <a:pPr algn="ctr"/>
            <a:r>
              <a:rPr lang="en-US" sz="2400" dirty="0"/>
              <a:t>Video img_3937.  Facing south east a view of Pond 4.  </a:t>
            </a:r>
          </a:p>
        </p:txBody>
      </p:sp>
      <p:pic>
        <p:nvPicPr>
          <p:cNvPr id="2" name="IMG_3937">
            <a:hlinkClick r:id="" action="ppaction://media"/>
            <a:extLst>
              <a:ext uri="{FF2B5EF4-FFF2-40B4-BE49-F238E27FC236}">
                <a16:creationId xmlns:a16="http://schemas.microsoft.com/office/drawing/2014/main" id="{0479AEE2-EC45-22EB-D012-042E999BD4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21833" y="601536"/>
            <a:ext cx="2948333" cy="524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928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237F1F1-0151-7A7A-C5B0-478DA2D807EF}"/>
              </a:ext>
            </a:extLst>
          </p:cNvPr>
          <p:cNvSpPr/>
          <p:nvPr/>
        </p:nvSpPr>
        <p:spPr>
          <a:xfrm>
            <a:off x="4038599" y="6381750"/>
            <a:ext cx="4114800" cy="3429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40000" lnSpcReduction="20000"/>
          </a:bodyPr>
          <a:lstStyle/>
          <a:p>
            <a:pPr algn="ctr"/>
            <a:r>
              <a:rPr lang="en-US" sz="2400" dirty="0"/>
              <a:t>Video img_3938.  Facing south, a view of Pond 4 with wash water actively discharging to the pond from the trench leading to the pond. </a:t>
            </a:r>
          </a:p>
        </p:txBody>
      </p:sp>
      <p:pic>
        <p:nvPicPr>
          <p:cNvPr id="2" name="IMG_3938">
            <a:hlinkClick r:id="" action="ppaction://media"/>
            <a:extLst>
              <a:ext uri="{FF2B5EF4-FFF2-40B4-BE49-F238E27FC236}">
                <a16:creationId xmlns:a16="http://schemas.microsoft.com/office/drawing/2014/main" id="{9FE77789-1F6B-54FE-6A9F-C6F5679B822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88968" y="1241933"/>
            <a:ext cx="2639544" cy="469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625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292663-4DFE-8B21-D1F9-230FD73C1CAA}"/>
              </a:ext>
            </a:extLst>
          </p:cNvPr>
          <p:cNvSpPr/>
          <p:nvPr/>
        </p:nvSpPr>
        <p:spPr>
          <a:xfrm>
            <a:off x="4038600" y="6210300"/>
            <a:ext cx="4114800" cy="3429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25000" lnSpcReduction="20000"/>
          </a:bodyPr>
          <a:lstStyle/>
          <a:p>
            <a:pPr algn="ctr"/>
            <a:r>
              <a:rPr lang="en-US" sz="2400" dirty="0"/>
              <a:t>Video img_3839.  Facing west and panning east, a view of a massive berm along the south border of the mine.  Behind the berm was a trench that extended along the southern border of the plant to collect rain run off from the main plant area. </a:t>
            </a:r>
          </a:p>
        </p:txBody>
      </p:sp>
      <p:pic>
        <p:nvPicPr>
          <p:cNvPr id="2" name="IMG_3939">
            <a:hlinkClick r:id="" action="ppaction://media"/>
            <a:extLst>
              <a:ext uri="{FF2B5EF4-FFF2-40B4-BE49-F238E27FC236}">
                <a16:creationId xmlns:a16="http://schemas.microsoft.com/office/drawing/2014/main" id="{9F173376-D863-67C1-0859-1F3722640F9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87101" y="304800"/>
            <a:ext cx="2973943" cy="528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312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803A925-97DD-CFC0-620C-48B7CE7B7634}"/>
              </a:ext>
            </a:extLst>
          </p:cNvPr>
          <p:cNvSpPr/>
          <p:nvPr/>
        </p:nvSpPr>
        <p:spPr>
          <a:xfrm>
            <a:off x="4038599" y="6308774"/>
            <a:ext cx="4114800" cy="3429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40000" lnSpcReduction="20000"/>
          </a:bodyPr>
          <a:lstStyle/>
          <a:p>
            <a:pPr algn="ctr"/>
            <a:r>
              <a:rPr lang="en-US" sz="2400" dirty="0"/>
              <a:t>Video img_3940.  Facing north a view of the classification device and the stock piles formed after classification. </a:t>
            </a:r>
          </a:p>
        </p:txBody>
      </p:sp>
      <p:pic>
        <p:nvPicPr>
          <p:cNvPr id="2" name="IMG_3940">
            <a:hlinkClick r:id="" action="ppaction://media"/>
            <a:extLst>
              <a:ext uri="{FF2B5EF4-FFF2-40B4-BE49-F238E27FC236}">
                <a16:creationId xmlns:a16="http://schemas.microsoft.com/office/drawing/2014/main" id="{0B5ED1C7-C273-DBA9-93C1-AE1FD34A96A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05517" y="710819"/>
            <a:ext cx="2917722" cy="5187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661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21F0791-C005-64E4-31FA-C567FFE31BF3}"/>
              </a:ext>
            </a:extLst>
          </p:cNvPr>
          <p:cNvSpPr/>
          <p:nvPr/>
        </p:nvSpPr>
        <p:spPr>
          <a:xfrm>
            <a:off x="4038600" y="6210300"/>
            <a:ext cx="4114800" cy="3429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40000" lnSpcReduction="20000"/>
          </a:bodyPr>
          <a:lstStyle/>
          <a:p>
            <a:pPr algn="ctr"/>
            <a:r>
              <a:rPr lang="en-US" sz="2400" dirty="0"/>
              <a:t>Video img_3941.  Facing south and panning east, a second view of the trench along the southern border of the facility. </a:t>
            </a:r>
          </a:p>
        </p:txBody>
      </p:sp>
      <p:pic>
        <p:nvPicPr>
          <p:cNvPr id="2" name="IMG_3941">
            <a:hlinkClick r:id="" action="ppaction://media"/>
            <a:extLst>
              <a:ext uri="{FF2B5EF4-FFF2-40B4-BE49-F238E27FC236}">
                <a16:creationId xmlns:a16="http://schemas.microsoft.com/office/drawing/2014/main" id="{795EB936-0F3B-D63E-868D-AF3B3005C5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15498" y="235776"/>
            <a:ext cx="3092351" cy="549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86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584993D-CB48-B274-E3F8-06B645641676}"/>
              </a:ext>
            </a:extLst>
          </p:cNvPr>
          <p:cNvSpPr/>
          <p:nvPr/>
        </p:nvSpPr>
        <p:spPr>
          <a:xfrm>
            <a:off x="4038600" y="6210300"/>
            <a:ext cx="4114800" cy="3429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47500" lnSpcReduction="20000"/>
          </a:bodyPr>
          <a:lstStyle/>
          <a:p>
            <a:pPr algn="ctr"/>
            <a:r>
              <a:rPr lang="en-US" sz="2400" dirty="0"/>
              <a:t>Video img_3942.  Facing north  west, a second view of the classifier. </a:t>
            </a:r>
          </a:p>
        </p:txBody>
      </p:sp>
      <p:pic>
        <p:nvPicPr>
          <p:cNvPr id="2" name="IMG_3942">
            <a:hlinkClick r:id="" action="ppaction://media"/>
            <a:extLst>
              <a:ext uri="{FF2B5EF4-FFF2-40B4-BE49-F238E27FC236}">
                <a16:creationId xmlns:a16="http://schemas.microsoft.com/office/drawing/2014/main" id="{E623A2F9-9DE8-1C4E-2247-AEE3F05C482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11684" y="884428"/>
            <a:ext cx="2768632" cy="492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115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DD13F6-7B0A-071F-FCE9-63B2D3A938E8}"/>
              </a:ext>
            </a:extLst>
          </p:cNvPr>
          <p:cNvSpPr/>
          <p:nvPr/>
        </p:nvSpPr>
        <p:spPr>
          <a:xfrm>
            <a:off x="4038600" y="6210300"/>
            <a:ext cx="4114800" cy="3429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40000" lnSpcReduction="20000"/>
          </a:bodyPr>
          <a:lstStyle/>
          <a:p>
            <a:pPr algn="ctr"/>
            <a:r>
              <a:rPr lang="en-US" sz="2400" dirty="0"/>
              <a:t>Video img_3943.  Facing west, a view of several screeners that sieves the product into different sizes. </a:t>
            </a:r>
          </a:p>
        </p:txBody>
      </p:sp>
      <p:pic>
        <p:nvPicPr>
          <p:cNvPr id="2" name="IMG_3943">
            <a:hlinkClick r:id="" action="ppaction://media"/>
            <a:extLst>
              <a:ext uri="{FF2B5EF4-FFF2-40B4-BE49-F238E27FC236}">
                <a16:creationId xmlns:a16="http://schemas.microsoft.com/office/drawing/2014/main" id="{093E361E-8A74-1CBA-5F6C-D9A527A8F9A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85882" y="446278"/>
            <a:ext cx="3020235" cy="536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558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6932105-62DB-6C34-FF0F-2C8EE0F0678C}"/>
              </a:ext>
            </a:extLst>
          </p:cNvPr>
          <p:cNvSpPr/>
          <p:nvPr/>
        </p:nvSpPr>
        <p:spPr>
          <a:xfrm>
            <a:off x="4038600" y="6210300"/>
            <a:ext cx="4114800" cy="3429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40000" lnSpcReduction="20000"/>
          </a:bodyPr>
          <a:lstStyle/>
          <a:p>
            <a:pPr algn="ctr"/>
            <a:r>
              <a:rPr lang="en-US" sz="2400" dirty="0"/>
              <a:t>Video img_3944.  Facing east, a view of Pond 1 with a green over flow pipe to Pond 2.  </a:t>
            </a:r>
          </a:p>
        </p:txBody>
      </p:sp>
      <p:pic>
        <p:nvPicPr>
          <p:cNvPr id="2" name="IMG_3944">
            <a:hlinkClick r:id="" action="ppaction://media"/>
            <a:extLst>
              <a:ext uri="{FF2B5EF4-FFF2-40B4-BE49-F238E27FC236}">
                <a16:creationId xmlns:a16="http://schemas.microsoft.com/office/drawing/2014/main" id="{92F9A5A0-5394-9136-2142-16C5D3CD612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04258" y="582295"/>
            <a:ext cx="2983484" cy="530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21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49F8EC8-7A59-496C-9647-9CA5E7CDA87E}"/>
              </a:ext>
            </a:extLst>
          </p:cNvPr>
          <p:cNvSpPr/>
          <p:nvPr/>
        </p:nvSpPr>
        <p:spPr>
          <a:xfrm>
            <a:off x="4038600" y="6210300"/>
            <a:ext cx="4114800" cy="3429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32500" lnSpcReduction="20000"/>
          </a:bodyPr>
          <a:lstStyle/>
          <a:p>
            <a:pPr algn="ctr"/>
            <a:r>
              <a:rPr lang="en-US" sz="2400" dirty="0"/>
              <a:t>Picture img_3945.  Facing east and traveling west to Pond 2, a view of Pond 1, east and tracing the overflow pipe to Pond 2 which was not visible at the time of evaluation.</a:t>
            </a:r>
          </a:p>
        </p:txBody>
      </p:sp>
      <p:pic>
        <p:nvPicPr>
          <p:cNvPr id="2" name="IMG_3945">
            <a:hlinkClick r:id="" action="ppaction://media"/>
            <a:extLst>
              <a:ext uri="{FF2B5EF4-FFF2-40B4-BE49-F238E27FC236}">
                <a16:creationId xmlns:a16="http://schemas.microsoft.com/office/drawing/2014/main" id="{5133C3F3-A751-19EE-657A-D879570C44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59249" y="749046"/>
            <a:ext cx="2873502" cy="510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682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49F8EC8-7A59-496C-9647-9CA5E7CDA87E}"/>
              </a:ext>
            </a:extLst>
          </p:cNvPr>
          <p:cNvSpPr/>
          <p:nvPr/>
        </p:nvSpPr>
        <p:spPr>
          <a:xfrm>
            <a:off x="4038600" y="6210300"/>
            <a:ext cx="4114800" cy="3429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47500" lnSpcReduction="20000"/>
          </a:bodyPr>
          <a:lstStyle/>
          <a:p>
            <a:pPr algn="ctr"/>
            <a:r>
              <a:rPr lang="en-US" sz="2400" dirty="0"/>
              <a:t>Video img_3946.  Facing west, an additional view of Pond 2.</a:t>
            </a:r>
          </a:p>
        </p:txBody>
      </p:sp>
      <p:pic>
        <p:nvPicPr>
          <p:cNvPr id="2" name="IMG_3946">
            <a:hlinkClick r:id="" action="ppaction://media"/>
            <a:extLst>
              <a:ext uri="{FF2B5EF4-FFF2-40B4-BE49-F238E27FC236}">
                <a16:creationId xmlns:a16="http://schemas.microsoft.com/office/drawing/2014/main" id="{348021D3-1517-8287-5580-C8F2232097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86216" y="720725"/>
            <a:ext cx="2819567" cy="5012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625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49F8EC8-7A59-496C-9647-9CA5E7CDA87E}"/>
              </a:ext>
            </a:extLst>
          </p:cNvPr>
          <p:cNvSpPr/>
          <p:nvPr/>
        </p:nvSpPr>
        <p:spPr>
          <a:xfrm>
            <a:off x="4038600" y="6210300"/>
            <a:ext cx="4114800" cy="3429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40000" lnSpcReduction="20000"/>
          </a:bodyPr>
          <a:lstStyle/>
          <a:p>
            <a:pPr algn="ctr"/>
            <a:r>
              <a:rPr lang="en-US" sz="2400" dirty="0"/>
              <a:t>Video img_3947.  Facing north, a view of the NPDES discharge location. </a:t>
            </a:r>
          </a:p>
        </p:txBody>
      </p:sp>
      <p:pic>
        <p:nvPicPr>
          <p:cNvPr id="2" name="IMG_3947">
            <a:hlinkClick r:id="" action="ppaction://media"/>
            <a:extLst>
              <a:ext uri="{FF2B5EF4-FFF2-40B4-BE49-F238E27FC236}">
                <a16:creationId xmlns:a16="http://schemas.microsoft.com/office/drawing/2014/main" id="{225682A1-17AE-5C3E-CBC0-580FE30A93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24578" y="1023017"/>
            <a:ext cx="2706731" cy="481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179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49F8EC8-7A59-496C-9647-9CA5E7CDA87E}"/>
              </a:ext>
            </a:extLst>
          </p:cNvPr>
          <p:cNvSpPr/>
          <p:nvPr/>
        </p:nvSpPr>
        <p:spPr>
          <a:xfrm>
            <a:off x="4038600" y="6210300"/>
            <a:ext cx="4114800" cy="3429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40000" lnSpcReduction="20000"/>
          </a:bodyPr>
          <a:lstStyle/>
          <a:p>
            <a:pPr algn="ctr"/>
            <a:r>
              <a:rPr lang="en-US" sz="2400" dirty="0"/>
              <a:t>Video img_3948.  Facing north, a view of a silt fence at the north border of the facility north of the NPDES discharge location.  </a:t>
            </a:r>
          </a:p>
        </p:txBody>
      </p:sp>
      <p:pic>
        <p:nvPicPr>
          <p:cNvPr id="2" name="IMG_3948">
            <a:hlinkClick r:id="" action="ppaction://media"/>
            <a:extLst>
              <a:ext uri="{FF2B5EF4-FFF2-40B4-BE49-F238E27FC236}">
                <a16:creationId xmlns:a16="http://schemas.microsoft.com/office/drawing/2014/main" id="{118A5DE3-2BCB-6760-13C9-2E28557BD4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05453" y="304800"/>
            <a:ext cx="3025556" cy="5378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94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F5957-3EE8-35D8-FBDB-9ADEB927C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729FE16-FA85-5415-40F4-11F92421DC3B}"/>
              </a:ext>
            </a:extLst>
          </p:cNvPr>
          <p:cNvSpPr/>
          <p:nvPr/>
        </p:nvSpPr>
        <p:spPr>
          <a:xfrm>
            <a:off x="4038600" y="6210300"/>
            <a:ext cx="4114800" cy="3429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40000" lnSpcReduction="20000"/>
          </a:bodyPr>
          <a:lstStyle/>
          <a:p>
            <a:pPr algn="ctr"/>
            <a:r>
              <a:rPr lang="en-US" sz="2400" dirty="0"/>
              <a:t>Video img_3949.  Facing west, a view inlet pipe at the trench discharging to pond 4.  </a:t>
            </a:r>
          </a:p>
        </p:txBody>
      </p:sp>
      <p:pic>
        <p:nvPicPr>
          <p:cNvPr id="3" name="IMG_3949">
            <a:hlinkClick r:id="" action="ppaction://media"/>
            <a:extLst>
              <a:ext uri="{FF2B5EF4-FFF2-40B4-BE49-F238E27FC236}">
                <a16:creationId xmlns:a16="http://schemas.microsoft.com/office/drawing/2014/main" id="{97AA47E0-48AA-5A06-146B-F9E53BEC80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22789" y="491408"/>
            <a:ext cx="2942418" cy="523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122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9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49F8EC8-7A59-496C-9647-9CA5E7CDA87E}"/>
              </a:ext>
            </a:extLst>
          </p:cNvPr>
          <p:cNvSpPr/>
          <p:nvPr/>
        </p:nvSpPr>
        <p:spPr>
          <a:xfrm>
            <a:off x="4038600" y="6210300"/>
            <a:ext cx="4114800" cy="3429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62500" lnSpcReduction="20000"/>
          </a:bodyPr>
          <a:lstStyle/>
          <a:p>
            <a:pPr algn="ctr"/>
            <a:r>
              <a:rPr lang="en-US" sz="2400" dirty="0"/>
              <a:t>Video img_3950.  Facing south a view of pond 4.  </a:t>
            </a:r>
          </a:p>
        </p:txBody>
      </p:sp>
      <p:pic>
        <p:nvPicPr>
          <p:cNvPr id="3" name="IMG_3950">
            <a:hlinkClick r:id="" action="ppaction://media"/>
            <a:extLst>
              <a:ext uri="{FF2B5EF4-FFF2-40B4-BE49-F238E27FC236}">
                <a16:creationId xmlns:a16="http://schemas.microsoft.com/office/drawing/2014/main" id="{51E4626C-C405-9707-B68D-1CF8BE26B3E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45266" y="304800"/>
            <a:ext cx="3101467" cy="551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37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49F8EC8-7A59-496C-9647-9CA5E7CDA87E}"/>
              </a:ext>
            </a:extLst>
          </p:cNvPr>
          <p:cNvSpPr/>
          <p:nvPr/>
        </p:nvSpPr>
        <p:spPr>
          <a:xfrm>
            <a:off x="4038600" y="6210300"/>
            <a:ext cx="4273296" cy="473964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62500" lnSpcReduction="20000"/>
          </a:bodyPr>
          <a:lstStyle/>
          <a:p>
            <a:pPr algn="ctr"/>
            <a:r>
              <a:rPr lang="en-US" sz="2400" dirty="0"/>
              <a:t>Video img_3951.  Facing southwest, a view of Pond 3. </a:t>
            </a:r>
          </a:p>
        </p:txBody>
      </p:sp>
      <p:pic>
        <p:nvPicPr>
          <p:cNvPr id="5" name="IMG_3951">
            <a:hlinkClick r:id="" action="ppaction://media"/>
            <a:extLst>
              <a:ext uri="{FF2B5EF4-FFF2-40B4-BE49-F238E27FC236}">
                <a16:creationId xmlns:a16="http://schemas.microsoft.com/office/drawing/2014/main" id="{D84F7A97-C29A-54B4-FA27-59130AE5BE4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81430" y="353695"/>
            <a:ext cx="3029140" cy="538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708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33204</TotalTime>
  <Words>400</Words>
  <Application>Microsoft Office PowerPoint</Application>
  <PresentationFormat>Widescreen</PresentationFormat>
  <Paragraphs>24</Paragraphs>
  <Slides>18</Slides>
  <Notes>3</Notes>
  <HiddenSlides>0</HiddenSlides>
  <MMClips>18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A Comprehensive Evaluation Inspection of AMC – WSG LLC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 Album</dc:title>
  <dc:creator>Benson, Brent (EGLE)</dc:creator>
  <cp:lastModifiedBy>Benson, Brent (EGLE)</cp:lastModifiedBy>
  <cp:revision>39</cp:revision>
  <dcterms:created xsi:type="dcterms:W3CDTF">2022-08-29T15:30:42Z</dcterms:created>
  <dcterms:modified xsi:type="dcterms:W3CDTF">2025-05-16T21:43:19Z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a2fed65-62e7-46ea-af74-187e0c17143a_Enabled">
    <vt:lpwstr>true</vt:lpwstr>
  </property>
  <property fmtid="{D5CDD505-2E9C-101B-9397-08002B2CF9AE}" pid="3" name="MSIP_Label_3a2fed65-62e7-46ea-af74-187e0c17143a_SetDate">
    <vt:lpwstr>2022-08-29T19:35:44Z</vt:lpwstr>
  </property>
  <property fmtid="{D5CDD505-2E9C-101B-9397-08002B2CF9AE}" pid="4" name="MSIP_Label_3a2fed65-62e7-46ea-af74-187e0c17143a_Method">
    <vt:lpwstr>Privileged</vt:lpwstr>
  </property>
  <property fmtid="{D5CDD505-2E9C-101B-9397-08002B2CF9AE}" pid="5" name="MSIP_Label_3a2fed65-62e7-46ea-af74-187e0c17143a_Name">
    <vt:lpwstr>3a2fed65-62e7-46ea-af74-187e0c17143a</vt:lpwstr>
  </property>
  <property fmtid="{D5CDD505-2E9C-101B-9397-08002B2CF9AE}" pid="6" name="MSIP_Label_3a2fed65-62e7-46ea-af74-187e0c17143a_SiteId">
    <vt:lpwstr>d5fb7087-3777-42ad-966a-892ef47225d1</vt:lpwstr>
  </property>
  <property fmtid="{D5CDD505-2E9C-101B-9397-08002B2CF9AE}" pid="7" name="MSIP_Label_3a2fed65-62e7-46ea-af74-187e0c17143a_ActionId">
    <vt:lpwstr>c56b0546-622f-4bce-bb44-7221c2c56bba</vt:lpwstr>
  </property>
  <property fmtid="{D5CDD505-2E9C-101B-9397-08002B2CF9AE}" pid="8" name="MSIP_Label_3a2fed65-62e7-46ea-af74-187e0c17143a_ContentBits">
    <vt:lpwstr>0</vt:lpwstr>
  </property>
</Properties>
</file>